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58"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45"/>
    <p:restoredTop sz="94631"/>
  </p:normalViewPr>
  <p:slideViewPr>
    <p:cSldViewPr snapToGrid="0" snapToObjects="1">
      <p:cViewPr>
        <p:scale>
          <a:sx n="121" d="100"/>
          <a:sy n="121" d="100"/>
        </p:scale>
        <p:origin x="255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5/10/2018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5/10/2018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008439D7-9E07-C049-BFF2-FB1840323FAE}"/>
              </a:ext>
            </a:extLst>
          </p:cNvPr>
          <p:cNvSpPr>
            <a:spLocks noGrp="1"/>
          </p:cNvSpPr>
          <p:nvPr>
            <p:ph type="title"/>
          </p:nvPr>
        </p:nvSpPr>
        <p:spPr>
          <a:xfrm>
            <a:off x="672111" y="768740"/>
            <a:ext cx="10364451" cy="1596177"/>
          </a:xfrm>
        </p:spPr>
        <p:txBody>
          <a:bodyPr/>
          <a:lstStyle/>
          <a:p>
            <a:r>
              <a:rPr lang="en-US" dirty="0"/>
              <a:t>Why are </a:t>
            </a:r>
            <a:r>
              <a:rPr lang="en-US" dirty="0" err="1"/>
              <a:t>mmp’s</a:t>
            </a:r>
            <a:r>
              <a:rPr lang="en-US" dirty="0"/>
              <a:t> important to understand?</a:t>
            </a:r>
            <a:br>
              <a:rPr lang="en-US" dirty="0"/>
            </a:br>
            <a:r>
              <a:rPr lang="en-US" dirty="0"/>
              <a:t>How does Activa respond to the issue?</a:t>
            </a:r>
          </a:p>
        </p:txBody>
      </p:sp>
      <p:pic>
        <p:nvPicPr>
          <p:cNvPr id="2" name="Picture 1" descr="Screen Shot 2018-05-08 at 1.59.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11" y="2775637"/>
            <a:ext cx="10922000" cy="1333500"/>
          </a:xfrm>
          <a:prstGeom prst="rect">
            <a:avLst/>
          </a:prstGeom>
        </p:spPr>
      </p:pic>
      <p:sp>
        <p:nvSpPr>
          <p:cNvPr id="3" name="TextBox 2"/>
          <p:cNvSpPr txBox="1"/>
          <p:nvPr/>
        </p:nvSpPr>
        <p:spPr>
          <a:xfrm>
            <a:off x="672111" y="6288094"/>
            <a:ext cx="3090585" cy="369332"/>
          </a:xfrm>
          <a:prstGeom prst="rect">
            <a:avLst/>
          </a:prstGeom>
          <a:noFill/>
        </p:spPr>
        <p:txBody>
          <a:bodyPr wrap="none" rtlCol="0">
            <a:spAutoFit/>
          </a:bodyPr>
          <a:lstStyle/>
          <a:p>
            <a:r>
              <a:rPr lang="en-US" dirty="0" smtClean="0"/>
              <a:t>2018 AADR Poster Presentation</a:t>
            </a:r>
            <a:endParaRPr lang="en-US" dirty="0"/>
          </a:p>
        </p:txBody>
      </p:sp>
    </p:spTree>
    <p:extLst>
      <p:ext uri="{BB962C8B-B14F-4D97-AF65-F5344CB8AC3E}">
        <p14:creationId xmlns:p14="http://schemas.microsoft.com/office/powerpoint/2010/main" val="382606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095E51B9-36B4-944F-AB95-518D8001446C}"/>
              </a:ext>
            </a:extLst>
          </p:cNvPr>
          <p:cNvSpPr>
            <a:spLocks noGrp="1"/>
          </p:cNvSpPr>
          <p:nvPr>
            <p:ph type="title"/>
          </p:nvPr>
        </p:nvSpPr>
        <p:spPr/>
        <p:txBody>
          <a:bodyPr/>
          <a:lstStyle/>
          <a:p>
            <a:r>
              <a:rPr lang="en-US" dirty="0"/>
              <a:t>The MMP Story</a:t>
            </a:r>
          </a:p>
        </p:txBody>
      </p:sp>
      <p:sp>
        <p:nvSpPr>
          <p:cNvPr id="4" name="Content Placeholder 3">
            <a:extLst>
              <a:ext uri="{FF2B5EF4-FFF2-40B4-BE49-F238E27FC236}">
                <a16:creationId xmlns="" xmlns:a16="http://schemas.microsoft.com/office/drawing/2014/main" id="{D3C4245C-7B9B-4B48-A1FF-F4321F013C31}"/>
              </a:ext>
            </a:extLst>
          </p:cNvPr>
          <p:cNvSpPr>
            <a:spLocks noGrp="1"/>
          </p:cNvSpPr>
          <p:nvPr>
            <p:ph sz="quarter" idx="13"/>
          </p:nvPr>
        </p:nvSpPr>
        <p:spPr/>
        <p:txBody>
          <a:bodyPr>
            <a:normAutofit fontScale="92500"/>
          </a:bodyPr>
          <a:lstStyle/>
          <a:p>
            <a:r>
              <a:rPr lang="en-US" sz="1600" dirty="0"/>
              <a:t>Auto-degradation of collagen matrices occurs within hybrid layers created by contemporary dentin bonding systems, by the slow action of host-derived matrix metalloproteinases (MMPs).</a:t>
            </a:r>
          </a:p>
          <a:p>
            <a:r>
              <a:rPr lang="en-US" sz="1600" dirty="0"/>
              <a:t>It is concluded that all two-step etch-and-rinse and the one-step adhesives tested can activate endogenous MMP-2 and MMP-9 in human dentin. These results support the role of endogenous MMPs in the degradation of hybrid layers created by these adhesives. </a:t>
            </a:r>
            <a:r>
              <a:rPr lang="en-US" sz="1600" dirty="0">
                <a:solidFill>
                  <a:srgbClr val="FF0000"/>
                </a:solidFill>
              </a:rPr>
              <a:t>J Dent Res 92(1):82-86, 2013, j Dent Res</a:t>
            </a:r>
            <a:r>
              <a:rPr lang="en-US" sz="1500" dirty="0">
                <a:solidFill>
                  <a:srgbClr val="FF0000"/>
                </a:solidFill>
              </a:rPr>
              <a:t>. 2015 Feb; 94(2): 241–251.</a:t>
            </a:r>
          </a:p>
          <a:p>
            <a:r>
              <a:rPr lang="en-US" sz="1600" dirty="0">
                <a:solidFill>
                  <a:srgbClr val="0070C0"/>
                </a:solidFill>
              </a:rPr>
              <a:t>So what does this mean to the clinician?</a:t>
            </a:r>
          </a:p>
          <a:p>
            <a:r>
              <a:rPr lang="en-US" sz="1600" dirty="0">
                <a:solidFill>
                  <a:srgbClr val="0070C0"/>
                </a:solidFill>
              </a:rPr>
              <a:t>It simply means that regardless of adhesive and technique used,  over time the layer between the dentin and the composite breaks down allowing for leakage and weakening of the interface.</a:t>
            </a:r>
          </a:p>
          <a:p>
            <a:r>
              <a:rPr lang="en-US" sz="1600" dirty="0">
                <a:solidFill>
                  <a:srgbClr val="0070C0"/>
                </a:solidFill>
              </a:rPr>
              <a:t>No technique or product applied prior to the adhesive has shown to prevent this slow degradation of the collagen matrices.</a:t>
            </a:r>
            <a:endParaRPr lang="en-US" sz="1600" dirty="0">
              <a:solidFill>
                <a:srgbClr val="FF0000"/>
              </a:solidFill>
            </a:endParaRPr>
          </a:p>
          <a:p>
            <a:pPr marL="0" indent="0">
              <a:buNone/>
            </a:pPr>
            <a:endParaRPr lang="en-US" sz="1600" dirty="0">
              <a:solidFill>
                <a:srgbClr val="0070C0"/>
              </a:solidFill>
            </a:endParaRPr>
          </a:p>
          <a:p>
            <a:pPr marL="0" indent="0">
              <a:buNone/>
            </a:pPr>
            <a:endParaRPr lang="en-US" sz="1600" dirty="0"/>
          </a:p>
        </p:txBody>
      </p:sp>
    </p:spTree>
    <p:extLst>
      <p:ext uri="{BB962C8B-B14F-4D97-AF65-F5344CB8AC3E}">
        <p14:creationId xmlns:p14="http://schemas.microsoft.com/office/powerpoint/2010/main" val="350520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BCEB4D-945B-0B49-A83F-3B4CBEDEB085}"/>
              </a:ext>
            </a:extLst>
          </p:cNvPr>
          <p:cNvSpPr>
            <a:spLocks noGrp="1"/>
          </p:cNvSpPr>
          <p:nvPr>
            <p:ph type="title"/>
          </p:nvPr>
        </p:nvSpPr>
        <p:spPr>
          <a:xfrm>
            <a:off x="913775" y="235345"/>
            <a:ext cx="10364451" cy="1596177"/>
          </a:xfrm>
        </p:spPr>
        <p:txBody>
          <a:bodyPr/>
          <a:lstStyle/>
          <a:p>
            <a:r>
              <a:rPr lang="en-US" dirty="0"/>
              <a:t>Popular Adhesive and Enzymatic activity</a:t>
            </a:r>
          </a:p>
        </p:txBody>
      </p:sp>
      <p:pic>
        <p:nvPicPr>
          <p:cNvPr id="3" name="Picture 2">
            <a:extLst>
              <a:ext uri="{FF2B5EF4-FFF2-40B4-BE49-F238E27FC236}">
                <a16:creationId xmlns="" xmlns:a16="http://schemas.microsoft.com/office/drawing/2014/main" id="{E9087A7D-BA9C-4044-89C9-CE5BC71A4A18}"/>
              </a:ext>
            </a:extLst>
          </p:cNvPr>
          <p:cNvPicPr>
            <a:picLocks noChangeAspect="1"/>
          </p:cNvPicPr>
          <p:nvPr/>
        </p:nvPicPr>
        <p:blipFill>
          <a:blip r:embed="rId2"/>
          <a:stretch>
            <a:fillRect/>
          </a:stretch>
        </p:blipFill>
        <p:spPr>
          <a:xfrm>
            <a:off x="588577" y="1635580"/>
            <a:ext cx="4357803" cy="4929056"/>
          </a:xfrm>
          <a:prstGeom prst="rect">
            <a:avLst/>
          </a:prstGeom>
        </p:spPr>
      </p:pic>
      <p:sp>
        <p:nvSpPr>
          <p:cNvPr id="4" name="Rectangle 3">
            <a:extLst>
              <a:ext uri="{FF2B5EF4-FFF2-40B4-BE49-F238E27FC236}">
                <a16:creationId xmlns="" xmlns:a16="http://schemas.microsoft.com/office/drawing/2014/main" id="{017E236B-3EE2-3447-9663-073D61CAD5A2}"/>
              </a:ext>
            </a:extLst>
          </p:cNvPr>
          <p:cNvSpPr/>
          <p:nvPr/>
        </p:nvSpPr>
        <p:spPr>
          <a:xfrm>
            <a:off x="5429250" y="2770138"/>
            <a:ext cx="6096000" cy="2862322"/>
          </a:xfrm>
          <a:prstGeom prst="rect">
            <a:avLst/>
          </a:prstGeom>
        </p:spPr>
        <p:txBody>
          <a:bodyPr>
            <a:spAutoFit/>
          </a:bodyPr>
          <a:lstStyle/>
          <a:p>
            <a:r>
              <a:rPr lang="en-US" dirty="0">
                <a:solidFill>
                  <a:srgbClr val="666666"/>
                </a:solidFill>
                <a:latin typeface="Times New Roman" panose="02020603050405020304" pitchFamily="18" charset="0"/>
              </a:rPr>
              <a:t>In situ </a:t>
            </a:r>
            <a:r>
              <a:rPr lang="en-US" dirty="0" err="1">
                <a:solidFill>
                  <a:srgbClr val="666666"/>
                </a:solidFill>
                <a:latin typeface="Times New Roman" panose="02020603050405020304" pitchFamily="18" charset="0"/>
              </a:rPr>
              <a:t>zymogramic</a:t>
            </a:r>
            <a:r>
              <a:rPr lang="en-US" dirty="0">
                <a:solidFill>
                  <a:srgbClr val="666666"/>
                </a:solidFill>
                <a:latin typeface="Times New Roman" panose="02020603050405020304" pitchFamily="18" charset="0"/>
              </a:rPr>
              <a:t> views of dentin, hybrid, and adhesive layer showing the endogenous enzymatic activity. (</a:t>
            </a:r>
            <a:r>
              <a:rPr lang="en-US" b="1" dirty="0">
                <a:solidFill>
                  <a:srgbClr val="666666"/>
                </a:solidFill>
                <a:latin typeface="Times New Roman" panose="02020603050405020304" pitchFamily="18" charset="0"/>
              </a:rPr>
              <a:t>A</a:t>
            </a:r>
            <a:r>
              <a:rPr lang="en-US" dirty="0">
                <a:solidFill>
                  <a:srgbClr val="666666"/>
                </a:solidFill>
                <a:latin typeface="Times New Roman" panose="02020603050405020304" pitchFamily="18" charset="0"/>
              </a:rPr>
              <a:t>) Tridimensional model of the acquired image in the green channel of the multiphoton confocal microscope superposed on images obtained with differential interference contrast showing intense fluorescence, produced by gelatin hydrolysis and expression of MMP activity, throughout the entire extension of the hybrid layer created with </a:t>
            </a:r>
            <a:r>
              <a:rPr lang="en-US" dirty="0" err="1">
                <a:solidFill>
                  <a:srgbClr val="666666"/>
                </a:solidFill>
                <a:latin typeface="Times New Roman" panose="02020603050405020304" pitchFamily="18" charset="0"/>
              </a:rPr>
              <a:t>Scotchbond</a:t>
            </a:r>
            <a:r>
              <a:rPr lang="en-US" dirty="0">
                <a:solidFill>
                  <a:srgbClr val="666666"/>
                </a:solidFill>
                <a:latin typeface="Times New Roman" panose="02020603050405020304" pitchFamily="18" charset="0"/>
              </a:rPr>
              <a:t> 1 XT (3M ESPE).</a:t>
            </a:r>
          </a:p>
          <a:p>
            <a:r>
              <a:rPr lang="en-US" dirty="0">
                <a:solidFill>
                  <a:srgbClr val="FF0000"/>
                </a:solidFill>
              </a:rPr>
              <a:t>J Dent Res. 2015 Feb; 94(2): 241–251.</a:t>
            </a:r>
          </a:p>
          <a:p>
            <a:endParaRPr lang="en-US" dirty="0"/>
          </a:p>
        </p:txBody>
      </p:sp>
    </p:spTree>
    <p:extLst>
      <p:ext uri="{BB962C8B-B14F-4D97-AF65-F5344CB8AC3E}">
        <p14:creationId xmlns:p14="http://schemas.microsoft.com/office/powerpoint/2010/main" val="3443456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DDF02F-0C95-9343-BCC8-8629833B696C}"/>
              </a:ext>
            </a:extLst>
          </p:cNvPr>
          <p:cNvSpPr>
            <a:spLocks noGrp="1"/>
          </p:cNvSpPr>
          <p:nvPr>
            <p:ph type="title"/>
          </p:nvPr>
        </p:nvSpPr>
        <p:spPr>
          <a:xfrm>
            <a:off x="913775" y="318072"/>
            <a:ext cx="10364451" cy="1596177"/>
          </a:xfrm>
        </p:spPr>
        <p:txBody>
          <a:bodyPr/>
          <a:lstStyle/>
          <a:p>
            <a:r>
              <a:rPr lang="en-US" dirty="0"/>
              <a:t>Activa and </a:t>
            </a:r>
            <a:r>
              <a:rPr lang="en-US" dirty="0" err="1"/>
              <a:t>MMp’s</a:t>
            </a:r>
            <a:r>
              <a:rPr lang="en-US" dirty="0"/>
              <a:t> at time 0</a:t>
            </a:r>
          </a:p>
        </p:txBody>
      </p:sp>
      <p:pic>
        <p:nvPicPr>
          <p:cNvPr id="3" name="Picture 2">
            <a:extLst>
              <a:ext uri="{FF2B5EF4-FFF2-40B4-BE49-F238E27FC236}">
                <a16:creationId xmlns="" xmlns:a16="http://schemas.microsoft.com/office/drawing/2014/main" id="{89C4B41A-A883-0944-B683-1E125A6400A9}"/>
              </a:ext>
            </a:extLst>
          </p:cNvPr>
          <p:cNvPicPr>
            <a:picLocks noChangeAspect="1"/>
          </p:cNvPicPr>
          <p:nvPr/>
        </p:nvPicPr>
        <p:blipFill>
          <a:blip r:embed="rId2"/>
          <a:stretch>
            <a:fillRect/>
          </a:stretch>
        </p:blipFill>
        <p:spPr>
          <a:xfrm>
            <a:off x="268685" y="1766670"/>
            <a:ext cx="7713265" cy="4367430"/>
          </a:xfrm>
          <a:prstGeom prst="rect">
            <a:avLst/>
          </a:prstGeom>
        </p:spPr>
      </p:pic>
      <p:pic>
        <p:nvPicPr>
          <p:cNvPr id="5" name="Picture 4">
            <a:extLst>
              <a:ext uri="{FF2B5EF4-FFF2-40B4-BE49-F238E27FC236}">
                <a16:creationId xmlns="" xmlns:a16="http://schemas.microsoft.com/office/drawing/2014/main" id="{0EDA31E4-E21C-0C43-AC54-E5873EA3E69C}"/>
              </a:ext>
            </a:extLst>
          </p:cNvPr>
          <p:cNvPicPr>
            <a:picLocks noChangeAspect="1"/>
          </p:cNvPicPr>
          <p:nvPr/>
        </p:nvPicPr>
        <p:blipFill>
          <a:blip r:embed="rId3"/>
          <a:stretch>
            <a:fillRect/>
          </a:stretch>
        </p:blipFill>
        <p:spPr>
          <a:xfrm>
            <a:off x="8388350" y="1766670"/>
            <a:ext cx="3340100" cy="2882900"/>
          </a:xfrm>
          <a:prstGeom prst="rect">
            <a:avLst/>
          </a:prstGeom>
        </p:spPr>
      </p:pic>
    </p:spTree>
    <p:extLst>
      <p:ext uri="{BB962C8B-B14F-4D97-AF65-F5344CB8AC3E}">
        <p14:creationId xmlns:p14="http://schemas.microsoft.com/office/powerpoint/2010/main" val="294897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8A171A-C511-2443-B5D8-0BD98E7B4597}"/>
              </a:ext>
            </a:extLst>
          </p:cNvPr>
          <p:cNvSpPr>
            <a:spLocks noGrp="1"/>
          </p:cNvSpPr>
          <p:nvPr>
            <p:ph type="title"/>
          </p:nvPr>
        </p:nvSpPr>
        <p:spPr/>
        <p:txBody>
          <a:bodyPr/>
          <a:lstStyle/>
          <a:p>
            <a:r>
              <a:rPr lang="en-US" dirty="0"/>
              <a:t>Activa and </a:t>
            </a:r>
            <a:r>
              <a:rPr lang="en-US" dirty="0" err="1"/>
              <a:t>mmp’s</a:t>
            </a:r>
            <a:r>
              <a:rPr lang="en-US" dirty="0"/>
              <a:t> at 1 month</a:t>
            </a:r>
          </a:p>
        </p:txBody>
      </p:sp>
      <p:pic>
        <p:nvPicPr>
          <p:cNvPr id="3" name="Picture 2">
            <a:extLst>
              <a:ext uri="{FF2B5EF4-FFF2-40B4-BE49-F238E27FC236}">
                <a16:creationId xmlns="" xmlns:a16="http://schemas.microsoft.com/office/drawing/2014/main" id="{C988DBA2-D38F-844B-9AFE-81326D3F50B6}"/>
              </a:ext>
            </a:extLst>
          </p:cNvPr>
          <p:cNvPicPr>
            <a:picLocks noChangeAspect="1"/>
          </p:cNvPicPr>
          <p:nvPr/>
        </p:nvPicPr>
        <p:blipFill>
          <a:blip r:embed="rId2"/>
          <a:stretch>
            <a:fillRect/>
          </a:stretch>
        </p:blipFill>
        <p:spPr>
          <a:xfrm>
            <a:off x="287735" y="2412034"/>
            <a:ext cx="6741715" cy="3817316"/>
          </a:xfrm>
          <a:prstGeom prst="rect">
            <a:avLst/>
          </a:prstGeom>
        </p:spPr>
      </p:pic>
      <p:pic>
        <p:nvPicPr>
          <p:cNvPr id="5" name="Picture 4">
            <a:extLst>
              <a:ext uri="{FF2B5EF4-FFF2-40B4-BE49-F238E27FC236}">
                <a16:creationId xmlns="" xmlns:a16="http://schemas.microsoft.com/office/drawing/2014/main" id="{0142DA0E-540C-9E4D-8905-412A96D894CE}"/>
              </a:ext>
            </a:extLst>
          </p:cNvPr>
          <p:cNvPicPr>
            <a:picLocks noChangeAspect="1"/>
          </p:cNvPicPr>
          <p:nvPr/>
        </p:nvPicPr>
        <p:blipFill>
          <a:blip r:embed="rId3"/>
          <a:stretch>
            <a:fillRect/>
          </a:stretch>
        </p:blipFill>
        <p:spPr>
          <a:xfrm>
            <a:off x="7773026" y="2412034"/>
            <a:ext cx="3505200" cy="3060700"/>
          </a:xfrm>
          <a:prstGeom prst="rect">
            <a:avLst/>
          </a:prstGeom>
        </p:spPr>
      </p:pic>
    </p:spTree>
    <p:extLst>
      <p:ext uri="{BB962C8B-B14F-4D97-AF65-F5344CB8AC3E}">
        <p14:creationId xmlns:p14="http://schemas.microsoft.com/office/powerpoint/2010/main" val="361520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615A97-337E-A048-BA5D-70708704E441}"/>
              </a:ext>
            </a:extLst>
          </p:cNvPr>
          <p:cNvSpPr>
            <a:spLocks noGrp="1"/>
          </p:cNvSpPr>
          <p:nvPr>
            <p:ph type="title"/>
          </p:nvPr>
        </p:nvSpPr>
        <p:spPr>
          <a:xfrm>
            <a:off x="770709" y="383385"/>
            <a:ext cx="10572832" cy="1596177"/>
          </a:xfrm>
        </p:spPr>
        <p:txBody>
          <a:bodyPr>
            <a:noAutofit/>
          </a:bodyPr>
          <a:lstStyle/>
          <a:p>
            <a:r>
              <a:rPr lang="en-US" sz="2800" dirty="0"/>
              <a:t>Conclusion: </a:t>
            </a:r>
            <a:r>
              <a:rPr lang="en-US" sz="2800" dirty="0" err="1"/>
              <a:t>activa</a:t>
            </a:r>
            <a:r>
              <a:rPr lang="en-US" sz="2800" dirty="0"/>
              <a:t> base/liner and </a:t>
            </a:r>
            <a:r>
              <a:rPr lang="en-US" sz="2800" dirty="0" err="1"/>
              <a:t>activa</a:t>
            </a:r>
            <a:r>
              <a:rPr lang="en-US" sz="2800" dirty="0"/>
              <a:t> restorative presented a low activity of dentinal endogenous proteases in the substrate at baseline, as well as after aging. </a:t>
            </a:r>
          </a:p>
        </p:txBody>
      </p:sp>
      <p:pic>
        <p:nvPicPr>
          <p:cNvPr id="4" name="Picture 3">
            <a:extLst>
              <a:ext uri="{FF2B5EF4-FFF2-40B4-BE49-F238E27FC236}">
                <a16:creationId xmlns="" xmlns:a16="http://schemas.microsoft.com/office/drawing/2014/main" id="{3B813290-4F74-764D-9BB7-DD4CEC83DE80}"/>
              </a:ext>
            </a:extLst>
          </p:cNvPr>
          <p:cNvPicPr>
            <a:picLocks noChangeAspect="1"/>
          </p:cNvPicPr>
          <p:nvPr/>
        </p:nvPicPr>
        <p:blipFill>
          <a:blip r:embed="rId2"/>
          <a:stretch>
            <a:fillRect/>
          </a:stretch>
        </p:blipFill>
        <p:spPr>
          <a:xfrm>
            <a:off x="1010514" y="2142309"/>
            <a:ext cx="4742586" cy="3530080"/>
          </a:xfrm>
          <a:prstGeom prst="rect">
            <a:avLst/>
          </a:prstGeom>
        </p:spPr>
      </p:pic>
      <p:pic>
        <p:nvPicPr>
          <p:cNvPr id="6" name="Picture 5">
            <a:extLst>
              <a:ext uri="{FF2B5EF4-FFF2-40B4-BE49-F238E27FC236}">
                <a16:creationId xmlns="" xmlns:a16="http://schemas.microsoft.com/office/drawing/2014/main" id="{5981F5A8-C755-CC4F-8F5D-1F80C4EB23A1}"/>
              </a:ext>
            </a:extLst>
          </p:cNvPr>
          <p:cNvPicPr>
            <a:picLocks noChangeAspect="1"/>
          </p:cNvPicPr>
          <p:nvPr/>
        </p:nvPicPr>
        <p:blipFill>
          <a:blip r:embed="rId3"/>
          <a:stretch>
            <a:fillRect/>
          </a:stretch>
        </p:blipFill>
        <p:spPr>
          <a:xfrm>
            <a:off x="6838950" y="2142309"/>
            <a:ext cx="3939864" cy="3491980"/>
          </a:xfrm>
          <a:prstGeom prst="rect">
            <a:avLst/>
          </a:prstGeom>
        </p:spPr>
      </p:pic>
      <p:pic>
        <p:nvPicPr>
          <p:cNvPr id="3" name="Picture 2" descr="Screen Shot 2018-05-08 at 1.59.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4526" y="5870233"/>
            <a:ext cx="6962485" cy="850071"/>
          </a:xfrm>
          <a:prstGeom prst="rect">
            <a:avLst/>
          </a:prstGeom>
        </p:spPr>
      </p:pic>
    </p:spTree>
    <p:extLst>
      <p:ext uri="{BB962C8B-B14F-4D97-AF65-F5344CB8AC3E}">
        <p14:creationId xmlns:p14="http://schemas.microsoft.com/office/powerpoint/2010/main" val="303546468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86</TotalTime>
  <Words>293</Words>
  <Application>Microsoft Office PowerPoint</Application>
  <PresentationFormat>Custom</PresentationFormat>
  <Paragraphs>14</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Droplet</vt:lpstr>
      <vt:lpstr>Why are mmp’s important to understand? How does Activa respond to the issue?</vt:lpstr>
      <vt:lpstr>The MMP Story</vt:lpstr>
      <vt:lpstr>Popular Adhesive and Enzymatic activity</vt:lpstr>
      <vt:lpstr>Activa and MMp’s at time 0</vt:lpstr>
      <vt:lpstr>Activa and mmp’s at 1 month</vt:lpstr>
      <vt:lpstr>Conclusion: activa base/liner and activa restorative presented a low activity of dentinal endogenous proteases in the substrate at baseline, as well as after aging.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are mmp’s important to understand? How does Activa respond to the issue?</dc:title>
  <dc:creator>Larry Clark</dc:creator>
  <cp:lastModifiedBy>Leah</cp:lastModifiedBy>
  <cp:revision>9</cp:revision>
  <dcterms:created xsi:type="dcterms:W3CDTF">2018-03-27T14:40:19Z</dcterms:created>
  <dcterms:modified xsi:type="dcterms:W3CDTF">2018-05-10T20:50:59Z</dcterms:modified>
</cp:coreProperties>
</file>